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81" r:id="rId2"/>
    <p:sldId id="257" r:id="rId3"/>
    <p:sldId id="256" r:id="rId4"/>
    <p:sldId id="258" r:id="rId5"/>
    <p:sldId id="260" r:id="rId6"/>
    <p:sldId id="261" r:id="rId7"/>
    <p:sldId id="288" r:id="rId8"/>
    <p:sldId id="263" r:id="rId9"/>
    <p:sldId id="264" r:id="rId10"/>
    <p:sldId id="265" r:id="rId11"/>
    <p:sldId id="266" r:id="rId12"/>
    <p:sldId id="267" r:id="rId13"/>
    <p:sldId id="268" r:id="rId14"/>
    <p:sldId id="291" r:id="rId15"/>
    <p:sldId id="292" r:id="rId16"/>
    <p:sldId id="290" r:id="rId17"/>
    <p:sldId id="289" r:id="rId18"/>
    <p:sldId id="269" r:id="rId19"/>
    <p:sldId id="279" r:id="rId20"/>
    <p:sldId id="293" r:id="rId21"/>
    <p:sldId id="286" r:id="rId22"/>
    <p:sldId id="287" r:id="rId23"/>
    <p:sldId id="270" r:id="rId24"/>
    <p:sldId id="271" r:id="rId25"/>
    <p:sldId id="273" r:id="rId26"/>
    <p:sldId id="294" r:id="rId27"/>
    <p:sldId id="272" r:id="rId28"/>
    <p:sldId id="274" r:id="rId29"/>
    <p:sldId id="275" r:id="rId30"/>
    <p:sldId id="277" r:id="rId31"/>
    <p:sldId id="278" r:id="rId32"/>
    <p:sldId id="276" r:id="rId33"/>
    <p:sldId id="285" r:id="rId34"/>
    <p:sldId id="284" r:id="rId35"/>
    <p:sldId id="283" r:id="rId36"/>
    <p:sldId id="296" r:id="rId37"/>
    <p:sldId id="282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4660"/>
  </p:normalViewPr>
  <p:slideViewPr>
    <p:cSldViewPr>
      <p:cViewPr varScale="1">
        <p:scale>
          <a:sx n="64" d="100"/>
          <a:sy n="64" d="100"/>
        </p:scale>
        <p:origin x="852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4E2D2A46-31D4-42C3-9BFC-281959225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A84FE9B-D5D4-4B76-87EA-A08EA8B20C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2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4B3A36-662B-4E53-B902-E6976A1277D8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87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96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3305F-35F4-4D38-853F-6972B7651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1C06C-5FA2-4438-B070-4F16D45DB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9EEDA-9492-4994-BB18-1005CD686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F7D-D5B1-4D98-B310-16D211F23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7826-A1A8-4B20-83BB-6B4226365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6D48-0F63-43E9-B47C-935DCDFAA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760F4-0BB2-41F5-A823-565642484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D60C8-7BA5-467F-BCD3-E871B6D0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813F8-B5E0-463F-B52D-A76CAE18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7A5B0-4E40-4836-BF8A-4DD351994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fld id="{7F3150A8-B334-48D8-BDDC-A2E01CBB8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408C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infogr.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DXuGQRpvs4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infogr.am/1e56252f-7463-4ff2-93bf-37955f73f9b3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Irene.Kitsara@wipo.int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wipo.int/tisc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.a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30313" y="3794635"/>
            <a:ext cx="4937125" cy="1333500"/>
          </a:xfrm>
          <a:noFill/>
        </p:spPr>
        <p:txBody>
          <a:bodyPr/>
          <a:lstStyle/>
          <a:p>
            <a:pPr eaLnBrk="1" hangingPunct="1"/>
            <a:r>
              <a:rPr lang="en-US" sz="3000" b="1" dirty="0">
                <a:solidFill>
                  <a:srgbClr val="00408C"/>
                </a:solidFill>
                <a:ea typeface="ヒラギノ角ゴ Pro W3" pitchFamily="1" charset="-128"/>
              </a:rPr>
              <a:t>Creating Infographics</a:t>
            </a:r>
            <a:endParaRPr lang="en-US" sz="2600" dirty="0">
              <a:solidFill>
                <a:srgbClr val="00408C"/>
              </a:solidFill>
              <a:ea typeface="ヒラギノ角ゴ Pro W3" pitchFamily="1" charset="-128"/>
            </a:endParaRP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6228184" y="5301208"/>
            <a:ext cx="21478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40000"/>
              </a:lnSpc>
            </a:pPr>
            <a:endParaRPr lang="en-US" sz="1300" dirty="0">
              <a:solidFill>
                <a:srgbClr val="3399FF"/>
              </a:solidFill>
              <a:latin typeface="Arial Black" pitchFamily="34" charset="0"/>
              <a:ea typeface="ヒラギノ角ゴ Pro W3" pitchFamily="1" charset="-128"/>
            </a:endParaRP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914400" y="3602182"/>
            <a:ext cx="3810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CH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1230312" y="5805488"/>
            <a:ext cx="7230119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Irene Kitsara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00408C"/>
                </a:solidFill>
                <a:ea typeface="ヒラギノ角ゴ Pro W3" pitchFamily="1" charset="-128"/>
              </a:rPr>
              <a:t>IP Information Officer, Access to Information and Knowledge Division</a:t>
            </a:r>
          </a:p>
        </p:txBody>
      </p:sp>
    </p:spTree>
    <p:extLst>
      <p:ext uri="{BB962C8B-B14F-4D97-AF65-F5344CB8AC3E}">
        <p14:creationId xmlns:p14="http://schemas.microsoft.com/office/powerpoint/2010/main" val="170380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16"/>
            <a:ext cx="8229600" cy="1143000"/>
          </a:xfrm>
        </p:spPr>
        <p:txBody>
          <a:bodyPr/>
          <a:lstStyle/>
          <a:p>
            <a:r>
              <a:rPr lang="fr-FR" dirty="0">
                <a:hlinkClick r:id="rId2"/>
              </a:rPr>
              <a:t>https://Infogr.am</a:t>
            </a:r>
            <a:r>
              <a:rPr lang="fr-FR" dirty="0"/>
              <a:t> –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5ADDA6-5586-4FAC-BCE2-C2849DB15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927" y="1252537"/>
            <a:ext cx="5996215" cy="5200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A9C403-ED00-463B-B9BF-5C43EC287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6883"/>
            <a:ext cx="36957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8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09" y="332656"/>
            <a:ext cx="8229600" cy="1143000"/>
          </a:xfrm>
        </p:spPr>
        <p:txBody>
          <a:bodyPr/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logged</a:t>
            </a:r>
            <a:r>
              <a:rPr lang="fr-FR" dirty="0"/>
              <a:t> in….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7084A6-C51D-4E39-A273-EA7AD5FA0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7" y="2060848"/>
            <a:ext cx="8585541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61804"/>
            <a:ext cx="8229600" cy="744285"/>
          </a:xfrm>
        </p:spPr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one of the free </a:t>
            </a:r>
            <a:r>
              <a:rPr lang="fr-FR" dirty="0" err="1"/>
              <a:t>themes</a:t>
            </a:r>
            <a:endParaRPr lang="fr-F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50C0A2-EB87-4E49-81F4-114084894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36" y="1092511"/>
            <a:ext cx="4040188" cy="639762"/>
          </a:xfrm>
        </p:spPr>
        <p:txBody>
          <a:bodyPr/>
          <a:lstStyle/>
          <a:p>
            <a:r>
              <a:rPr lang="fr-FR" dirty="0"/>
              <a:t>Reports	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0963721-B89A-49EF-97D2-A76B1E5857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919"/>
          <a:stretch/>
        </p:blipFill>
        <p:spPr>
          <a:xfrm>
            <a:off x="755576" y="1805861"/>
            <a:ext cx="4175447" cy="249635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0A18C-1370-478A-9A7D-E26DA59AB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6176" y="3736040"/>
            <a:ext cx="4041775" cy="639762"/>
          </a:xfrm>
        </p:spPr>
        <p:txBody>
          <a:bodyPr/>
          <a:lstStyle/>
          <a:p>
            <a:r>
              <a:rPr lang="fr-FR" dirty="0" err="1"/>
              <a:t>Dashboards</a:t>
            </a:r>
            <a:endParaRPr lang="fr-FR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D175D23-3169-4305-93C8-4A62809333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633194" y="4449390"/>
            <a:ext cx="7240425" cy="2133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717F4E-7EC1-4097-85A6-0DAECFEB7790}"/>
              </a:ext>
            </a:extLst>
          </p:cNvPr>
          <p:cNvSpPr txBox="1"/>
          <p:nvPr/>
        </p:nvSpPr>
        <p:spPr>
          <a:xfrm>
            <a:off x="5253406" y="1268760"/>
            <a:ext cx="3620213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freely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on the </a:t>
            </a:r>
            <a:r>
              <a:rPr lang="fr-FR" dirty="0" err="1"/>
              <a:t>canvas</a:t>
            </a:r>
            <a:r>
              <a:rPr lang="fr-FR" dirty="0"/>
              <a:t>. </a:t>
            </a:r>
            <a:r>
              <a:rPr lang="fr-FR" dirty="0" err="1"/>
              <a:t>Fixed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23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32" y="341784"/>
            <a:ext cx="8873355" cy="926976"/>
          </a:xfrm>
        </p:spPr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replace the </a:t>
            </a:r>
            <a:r>
              <a:rPr lang="fr-FR" dirty="0" err="1"/>
              <a:t>example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ours..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60032" y="2204864"/>
            <a:ext cx="360040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0C3C2F-6A54-4225-BDD2-C274C95BB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33" y="1632537"/>
            <a:ext cx="8961733" cy="496855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1366E4-1BA1-47A7-AA92-E15E2B539F1D}"/>
              </a:ext>
            </a:extLst>
          </p:cNvPr>
          <p:cNvSpPr/>
          <p:nvPr/>
        </p:nvSpPr>
        <p:spPr bwMode="auto">
          <a:xfrm>
            <a:off x="7164288" y="2708920"/>
            <a:ext cx="1888578" cy="1368152"/>
          </a:xfrm>
          <a:prstGeom prst="round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AF7D-8B03-4961-B93D-0B0073C3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a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431780-DCD0-40D7-8D9F-9D52B6D97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58" y="1211118"/>
            <a:ext cx="3034680" cy="53844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D4EF6-A611-4FBF-AFBC-9F74240E542E}"/>
              </a:ext>
            </a:extLst>
          </p:cNvPr>
          <p:cNvSpPr/>
          <p:nvPr/>
        </p:nvSpPr>
        <p:spPr bwMode="auto">
          <a:xfrm>
            <a:off x="457200" y="1943529"/>
            <a:ext cx="370384" cy="432048"/>
          </a:xfrm>
          <a:prstGeom prst="round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67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C5B3-3AE7-4701-8B8B-A8E1FCE5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634082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chart?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21734-A722-4C84-B132-F0B85A09C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56" y="679017"/>
            <a:ext cx="8358887" cy="622004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0FAD73-9119-4693-9D3B-0AED9F326BA5}"/>
              </a:ext>
            </a:extLst>
          </p:cNvPr>
          <p:cNvSpPr/>
          <p:nvPr/>
        </p:nvSpPr>
        <p:spPr bwMode="auto">
          <a:xfrm>
            <a:off x="2771800" y="3464199"/>
            <a:ext cx="936104" cy="360040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878B84-9FE0-4F14-8EA8-48F75674B2AA}"/>
              </a:ext>
            </a:extLst>
          </p:cNvPr>
          <p:cNvSpPr/>
          <p:nvPr/>
        </p:nvSpPr>
        <p:spPr bwMode="auto">
          <a:xfrm>
            <a:off x="4103948" y="4077072"/>
            <a:ext cx="936104" cy="360040"/>
          </a:xfrm>
          <a:prstGeom prst="roundRect">
            <a:avLst/>
          </a:prstGeom>
          <a:noFill/>
          <a:ln>
            <a:solidFill>
              <a:srgbClr val="00B0F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A92BA5-9F7A-4B44-A5CB-58FAA853D54F}"/>
              </a:ext>
            </a:extLst>
          </p:cNvPr>
          <p:cNvSpPr/>
          <p:nvPr/>
        </p:nvSpPr>
        <p:spPr bwMode="auto">
          <a:xfrm>
            <a:off x="5364088" y="3429000"/>
            <a:ext cx="1080120" cy="360040"/>
          </a:xfrm>
          <a:prstGeom prst="round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80B4C8-B8BB-43B6-BF6F-3351CAE6D182}"/>
              </a:ext>
            </a:extLst>
          </p:cNvPr>
          <p:cNvSpPr/>
          <p:nvPr/>
        </p:nvSpPr>
        <p:spPr bwMode="auto">
          <a:xfrm>
            <a:off x="4067944" y="2924944"/>
            <a:ext cx="936104" cy="360040"/>
          </a:xfrm>
          <a:prstGeom prst="roundRect">
            <a:avLst/>
          </a:prstGeom>
          <a:noFill/>
          <a:ln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3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3AAD-9E56-4EFD-AA25-B01A8F1E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edit</a:t>
            </a:r>
            <a:r>
              <a:rPr lang="fr-FR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109EAF-4DF0-419C-952F-9E3BAD734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56792"/>
            <a:ext cx="8009382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3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E95E-8DCE-44A2-81C6-27B4E6BE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 data….or </a:t>
            </a:r>
            <a:r>
              <a:rPr lang="fr-FR" dirty="0" err="1"/>
              <a:t>upload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0E2313-07C6-4FB5-84BA-6B0D3598A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69" y="1880829"/>
            <a:ext cx="8649355" cy="39604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D3A449-AB16-4059-946D-F3DA2527E33B}"/>
              </a:ext>
            </a:extLst>
          </p:cNvPr>
          <p:cNvSpPr/>
          <p:nvPr/>
        </p:nvSpPr>
        <p:spPr bwMode="auto">
          <a:xfrm>
            <a:off x="3837587" y="1628800"/>
            <a:ext cx="1454493" cy="792088"/>
          </a:xfrm>
          <a:prstGeom prst="round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upload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14" y="1556792"/>
            <a:ext cx="7696486" cy="4620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275856" y="1772816"/>
            <a:ext cx="288032" cy="432048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16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a bar chart on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16216" y="0"/>
            <a:ext cx="1368152" cy="2098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2" y="1858115"/>
            <a:ext cx="5350370" cy="403244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10073" y="2204864"/>
            <a:ext cx="3933927" cy="359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3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58149"/>
            <a:ext cx="8229600" cy="1143000"/>
          </a:xfrm>
        </p:spPr>
        <p:txBody>
          <a:bodyPr/>
          <a:lstStyle/>
          <a:p>
            <a:r>
              <a:rPr lang="en-US" dirty="0"/>
              <a:t>Sharing your Patent Landscape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424936" cy="4608512"/>
          </a:xfrm>
        </p:spPr>
        <p:txBody>
          <a:bodyPr/>
          <a:lstStyle/>
          <a:p>
            <a:r>
              <a:rPr lang="en-US" dirty="0"/>
              <a:t>Email to client/identified potential users</a:t>
            </a:r>
          </a:p>
          <a:p>
            <a:r>
              <a:rPr lang="en-US" dirty="0"/>
              <a:t>Hard copy</a:t>
            </a:r>
          </a:p>
          <a:p>
            <a:r>
              <a:rPr lang="en-US" dirty="0"/>
              <a:t>Launching event/meeting </a:t>
            </a:r>
          </a:p>
          <a:p>
            <a:r>
              <a:rPr lang="en-US" dirty="0"/>
              <a:t>Presentation of the report in various scientific symposia/conferences</a:t>
            </a:r>
          </a:p>
          <a:p>
            <a:r>
              <a:rPr lang="en-US" dirty="0"/>
              <a:t>Press release</a:t>
            </a:r>
          </a:p>
          <a:p>
            <a:r>
              <a:rPr lang="en-US" dirty="0"/>
              <a:t>Social media (FB, Twitter, LinkedIn)</a:t>
            </a:r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Appealing format with competitive edge</a:t>
            </a:r>
          </a:p>
          <a:p>
            <a:pPr lvl="1"/>
            <a:r>
              <a:rPr lang="en-US" dirty="0"/>
              <a:t>Conveying messages in a cost-effective and meaningful manner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64C404-B624-4DEC-B9AD-7877B1F562B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8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B9FD42-7383-464D-B016-83D96E40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 chart - </a:t>
            </a:r>
            <a:r>
              <a:rPr lang="fr-FR" dirty="0" err="1"/>
              <a:t>Priority</a:t>
            </a:r>
            <a:r>
              <a:rPr lang="fr-FR" dirty="0"/>
              <a:t> countries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CCEC62-2999-4E8A-A56D-DDB49EB01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4"/>
            <a:ext cx="6033452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16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8" y="171112"/>
            <a:ext cx="8229600" cy="1143000"/>
          </a:xfrm>
        </p:spPr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the top </a:t>
            </a:r>
            <a:r>
              <a:rPr lang="fr-FR" dirty="0" err="1"/>
              <a:t>applicants</a:t>
            </a:r>
            <a:r>
              <a:rPr lang="fr-FR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2287" y="1681626"/>
            <a:ext cx="2252201" cy="4352925"/>
          </a:xfrm>
        </p:spPr>
        <p:txBody>
          <a:bodyPr/>
          <a:lstStyle/>
          <a:p>
            <a:r>
              <a:rPr lang="fr-FR" dirty="0"/>
              <a:t>… </a:t>
            </a:r>
            <a:r>
              <a:rPr lang="fr-FR" dirty="0" err="1"/>
              <a:t>some</a:t>
            </a:r>
            <a:r>
              <a:rPr lang="fr-FR" dirty="0"/>
              <a:t> important points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….</a:t>
            </a:r>
          </a:p>
          <a:p>
            <a:r>
              <a:rPr lang="fr-FR" dirty="0"/>
              <a:t>And how </a:t>
            </a:r>
            <a:r>
              <a:rPr lang="fr-FR" dirty="0" err="1"/>
              <a:t>Gephi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651669"/>
            <a:ext cx="6777855" cy="4585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D6EA5-A1C2-4173-B749-F19A286E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067400"/>
            <a:ext cx="38004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8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161" y="73226"/>
            <a:ext cx="8229600" cy="907502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Witricity’s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 tell us?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828917"/>
            <a:ext cx="6302050" cy="482453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9608"/>
            <a:ext cx="4896544" cy="1615166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D08B92-0D7E-4239-AB29-FD44E7093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160" y="836712"/>
            <a:ext cx="5500079" cy="3060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45B707-F3E0-4EAF-A534-813EE154DD89}"/>
              </a:ext>
            </a:extLst>
          </p:cNvPr>
          <p:cNvSpPr txBox="1"/>
          <p:nvPr/>
        </p:nvSpPr>
        <p:spPr>
          <a:xfrm>
            <a:off x="5868144" y="4149080"/>
            <a:ext cx="3158095" cy="1872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MIT Professor Marin </a:t>
            </a:r>
            <a:r>
              <a:rPr lang="en-US" dirty="0" err="1"/>
              <a:t>Soljačić</a:t>
            </a:r>
            <a:r>
              <a:rPr lang="en-US" dirty="0"/>
              <a:t> &amp; his team: Peter Fischer, </a:t>
            </a:r>
            <a:r>
              <a:rPr lang="en-US" dirty="0" err="1"/>
              <a:t>Aristeidis</a:t>
            </a:r>
            <a:r>
              <a:rPr lang="en-US" dirty="0"/>
              <a:t> </a:t>
            </a:r>
            <a:r>
              <a:rPr lang="en-US" dirty="0" err="1"/>
              <a:t>Karalis</a:t>
            </a:r>
            <a:r>
              <a:rPr lang="en-US" dirty="0"/>
              <a:t>, Andre </a:t>
            </a:r>
            <a:r>
              <a:rPr lang="en-US" dirty="0" err="1"/>
              <a:t>Kurs</a:t>
            </a:r>
            <a:r>
              <a:rPr lang="en-US" dirty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18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title</a:t>
            </a:r>
            <a:r>
              <a:rPr lang="fr-FR" dirty="0"/>
              <a:t>…and a </a:t>
            </a:r>
            <a:r>
              <a:rPr lang="fr-FR" dirty="0" err="1"/>
              <a:t>picture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4"/>
            <a:ext cx="4834880" cy="5326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716016" y="2852936"/>
            <a:ext cx="504056" cy="432048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535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Select and position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picture</a:t>
            </a:r>
            <a:r>
              <a:rPr lang="fr-FR" dirty="0"/>
              <a:t> on the </a:t>
            </a:r>
            <a:r>
              <a:rPr lang="fr-FR" dirty="0" err="1"/>
              <a:t>infographic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4"/>
            <a:ext cx="8003232" cy="53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02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9E4D02-9E30-4DF9-AFB4-03CFF9A97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768" y="1484784"/>
            <a:ext cx="5832694" cy="4352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</p:spPr>
        <p:txBody>
          <a:bodyPr/>
          <a:lstStyle/>
          <a:p>
            <a:r>
              <a:rPr lang="fr-FR" sz="3000" dirty="0" err="1"/>
              <a:t>Which</a:t>
            </a:r>
            <a:r>
              <a:rPr lang="fr-FR" sz="3000" dirty="0"/>
              <a:t> are the key concepts </a:t>
            </a:r>
            <a:r>
              <a:rPr lang="fr-FR" sz="3000" dirty="0" err="1"/>
              <a:t>used</a:t>
            </a:r>
            <a:r>
              <a:rPr lang="fr-FR" sz="3000" dirty="0"/>
              <a:t> in the drones </a:t>
            </a:r>
            <a:r>
              <a:rPr lang="fr-FR" sz="3000" dirty="0" err="1"/>
              <a:t>dataset</a:t>
            </a:r>
            <a:r>
              <a:rPr lang="fr-FR" sz="3000" dirty="0"/>
              <a:t>? – </a:t>
            </a:r>
            <a:r>
              <a:rPr lang="fr-FR" sz="3000" dirty="0" err="1"/>
              <a:t>wordclouds</a:t>
            </a:r>
            <a:r>
              <a:rPr lang="fr-FR" sz="3000" dirty="0"/>
              <a:t> and </a:t>
            </a:r>
            <a:r>
              <a:rPr lang="fr-FR" sz="3000" dirty="0" err="1"/>
              <a:t>treemaps</a:t>
            </a:r>
            <a:endParaRPr lang="fr-FR" sz="3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555776" y="3789039"/>
            <a:ext cx="1428988" cy="211581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E7D4B-B087-40DB-8478-5D743173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1143000"/>
          </a:xfrm>
        </p:spPr>
        <p:txBody>
          <a:bodyPr/>
          <a:lstStyle/>
          <a:p>
            <a:r>
              <a:rPr lang="fr-FR" dirty="0" err="1"/>
              <a:t>Treemaps</a:t>
            </a:r>
            <a:r>
              <a:rPr lang="fr-FR" dirty="0"/>
              <a:t> and </a:t>
            </a:r>
            <a:r>
              <a:rPr lang="fr-FR" dirty="0" err="1"/>
              <a:t>wordclouds</a:t>
            </a:r>
            <a:endParaRPr lang="fr-F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395C47-AE6B-4FE8-B0A4-AC19A8C2F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845799"/>
            <a:ext cx="4653546" cy="273435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417744-B8CA-4B53-9393-CFF0F3C813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5495" y="1700808"/>
            <a:ext cx="454096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0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052736"/>
            <a:ext cx="5138031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17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97557"/>
            <a:ext cx="8229600" cy="1143000"/>
          </a:xfrm>
        </p:spPr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link</a:t>
            </a:r>
            <a:r>
              <a:rPr lang="fr-FR" dirty="0"/>
              <a:t> to the </a:t>
            </a:r>
            <a:r>
              <a:rPr lang="fr-FR" dirty="0" err="1"/>
              <a:t>dataset</a:t>
            </a:r>
            <a:r>
              <a:rPr lang="fr-FR" dirty="0"/>
              <a:t> – </a:t>
            </a:r>
            <a:r>
              <a:rPr lang="fr-FR" dirty="0" err="1"/>
              <a:t>remember</a:t>
            </a:r>
            <a:r>
              <a:rPr lang="fr-FR" dirty="0"/>
              <a:t> Lens?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7544" y="5301208"/>
            <a:ext cx="8568952" cy="707150"/>
          </a:xfrm>
        </p:spPr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remember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the collection </a:t>
            </a:r>
            <a:r>
              <a:rPr lang="fr-FR" dirty="0" err="1"/>
              <a:t>available</a:t>
            </a:r>
            <a:r>
              <a:rPr lang="fr-FR" dirty="0"/>
              <a:t> to the public (the </a:t>
            </a:r>
            <a:r>
              <a:rPr lang="fr-FR" dirty="0" err="1"/>
              <a:t>ones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)</a:t>
            </a:r>
          </a:p>
          <a:p>
            <a:r>
              <a:rPr lang="fr-FR" dirty="0"/>
              <a:t>Copy the </a:t>
            </a:r>
            <a:r>
              <a:rPr lang="fr-FR" dirty="0" err="1"/>
              <a:t>link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67544" y="4077072"/>
            <a:ext cx="6480720" cy="431626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9289" y="4822035"/>
            <a:ext cx="730542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00" b="1" u="sng" dirty="0">
                <a:solidFill>
                  <a:schemeClr val="accent1">
                    <a:lumMod val="50000"/>
                  </a:schemeClr>
                </a:solidFill>
              </a:rPr>
              <a:t>https://www.lens.org/lens/collection/12372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AB7DE4-B42B-477A-A2C9-27726424D9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871" y="1340557"/>
            <a:ext cx="7892646" cy="343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10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B23DDEA-FE3E-4865-A494-262D66D961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413" t="1324" r="524" b="-6725"/>
          <a:stretch/>
        </p:blipFill>
        <p:spPr>
          <a:xfrm>
            <a:off x="4182997" y="2348880"/>
            <a:ext cx="4862663" cy="174432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F742BF-EB57-421B-BB0B-0153D228E9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9552" y="1313325"/>
            <a:ext cx="3634281" cy="4352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link</a:t>
            </a:r>
            <a:r>
              <a:rPr lang="fr-FR" dirty="0"/>
              <a:t> on Instagr.am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0388" y="4293096"/>
            <a:ext cx="729244" cy="6480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563888" y="3303649"/>
            <a:ext cx="504056" cy="55739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561937"/>
            <a:ext cx="7283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>
                <a:solidFill>
                  <a:schemeClr val="accent1">
                    <a:lumMod val="50000"/>
                  </a:schemeClr>
                </a:solidFill>
              </a:rPr>
              <a:t>https://www.lens.org/lens/collection/12372</a:t>
            </a:r>
          </a:p>
        </p:txBody>
      </p:sp>
    </p:spTree>
    <p:extLst>
      <p:ext uri="{BB962C8B-B14F-4D97-AF65-F5344CB8AC3E}">
        <p14:creationId xmlns:p14="http://schemas.microsoft.com/office/powerpoint/2010/main" val="182697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648072"/>
          </a:xfrm>
        </p:spPr>
        <p:txBody>
          <a:bodyPr/>
          <a:lstStyle/>
          <a:p>
            <a:r>
              <a:rPr lang="de-DE" sz="3200" dirty="0"/>
              <a:t>Infographics</a:t>
            </a:r>
            <a:endParaRPr lang="fr-F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974" y="706686"/>
            <a:ext cx="8841514" cy="6093296"/>
          </a:xfrm>
        </p:spPr>
        <p:txBody>
          <a:bodyPr/>
          <a:lstStyle/>
          <a:p>
            <a:r>
              <a:rPr lang="es-ES_tradnl" sz="2200" dirty="0" err="1"/>
              <a:t>Effective</a:t>
            </a:r>
            <a:r>
              <a:rPr lang="es-ES_tradnl" sz="2200" dirty="0"/>
              <a:t> </a:t>
            </a:r>
            <a:r>
              <a:rPr lang="es-ES_tradnl" sz="2200" dirty="0" err="1"/>
              <a:t>means</a:t>
            </a:r>
            <a:r>
              <a:rPr lang="es-ES_tradnl" sz="2200" dirty="0"/>
              <a:t> of </a:t>
            </a:r>
            <a:r>
              <a:rPr lang="es-ES_tradnl" sz="2200" dirty="0" err="1"/>
              <a:t>disseminating</a:t>
            </a:r>
            <a:r>
              <a:rPr lang="es-ES_tradnl" sz="2200" dirty="0"/>
              <a:t> - </a:t>
            </a:r>
            <a:r>
              <a:rPr lang="es-ES_tradnl" sz="2200" dirty="0" err="1"/>
              <a:t>overview</a:t>
            </a:r>
            <a:r>
              <a:rPr lang="es-ES_tradnl" sz="2200" dirty="0"/>
              <a:t> of </a:t>
            </a:r>
            <a:r>
              <a:rPr lang="es-ES_tradnl" sz="2200" dirty="0" err="1"/>
              <a:t>key</a:t>
            </a:r>
            <a:r>
              <a:rPr lang="es-ES_tradnl" sz="2200" dirty="0"/>
              <a:t> </a:t>
            </a:r>
            <a:r>
              <a:rPr lang="es-ES_tradnl" sz="2200" dirty="0" err="1"/>
              <a:t>findings</a:t>
            </a:r>
            <a:endParaRPr lang="es-ES_tradnl" sz="2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84784"/>
            <a:ext cx="2736304" cy="4188120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84784"/>
            <a:ext cx="2864658" cy="4188120"/>
          </a:xfrm>
          <a:prstGeom prst="rect">
            <a:avLst/>
          </a:prstGeom>
          <a:noFill/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3" y="1484784"/>
            <a:ext cx="2908507" cy="417706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5" y="5718819"/>
            <a:ext cx="828154" cy="11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74" y="5706590"/>
            <a:ext cx="840807" cy="11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711172"/>
            <a:ext cx="804795" cy="113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18" y="5727659"/>
            <a:ext cx="810462" cy="113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56" y="5697450"/>
            <a:ext cx="847671" cy="117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80" y="5701032"/>
            <a:ext cx="852149" cy="117246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456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/>
          <a:lstStyle/>
          <a:p>
            <a:r>
              <a:rPr lang="fr-FR" sz="2800" dirty="0" err="1"/>
              <a:t>Adding</a:t>
            </a:r>
            <a:r>
              <a:rPr lang="fr-FR" sz="2800" dirty="0"/>
              <a:t> a </a:t>
            </a:r>
            <a:r>
              <a:rPr lang="fr-FR" sz="2800" dirty="0" err="1"/>
              <a:t>visualization</a:t>
            </a:r>
            <a:r>
              <a:rPr lang="fr-FR" sz="2800" dirty="0"/>
              <a:t> on </a:t>
            </a:r>
            <a:r>
              <a:rPr lang="fr-FR" sz="2800" dirty="0" err="1"/>
              <a:t>technology</a:t>
            </a:r>
            <a:r>
              <a:rPr lang="fr-FR" sz="2800" dirty="0"/>
              <a:t> areas on the </a:t>
            </a:r>
            <a:r>
              <a:rPr lang="fr-FR" sz="2800" dirty="0" err="1"/>
              <a:t>Infographic</a:t>
            </a:r>
            <a:r>
              <a:rPr lang="fr-FR" sz="2800" dirty="0"/>
              <a:t> – </a:t>
            </a:r>
            <a:r>
              <a:rPr lang="fr-FR" sz="2800" dirty="0" err="1"/>
              <a:t>remember</a:t>
            </a:r>
            <a:r>
              <a:rPr lang="fr-FR" sz="2800" dirty="0"/>
              <a:t> Tableau? ;) – part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Open Tableau</a:t>
            </a:r>
          </a:p>
          <a:p>
            <a:r>
              <a:rPr lang="fr-FR" dirty="0" err="1"/>
              <a:t>Choose</a:t>
            </a:r>
            <a:r>
              <a:rPr lang="fr-FR" dirty="0"/>
              <a:t> a new data source</a:t>
            </a:r>
          </a:p>
          <a:p>
            <a:r>
              <a:rPr lang="fr-FR" dirty="0"/>
              <a:t>Select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2040" y="1628800"/>
            <a:ext cx="4038600" cy="3872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284984"/>
            <a:ext cx="1431519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916832"/>
            <a:ext cx="8424936" cy="2304256"/>
          </a:xfrm>
        </p:spPr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	</a:t>
            </a:r>
            <a:r>
              <a:rPr lang="fr-FR" b="0" dirty="0"/>
              <a:t>- </a:t>
            </a:r>
            <a:r>
              <a:rPr lang="fr-FR" b="0" dirty="0" err="1"/>
              <a:t>download</a:t>
            </a:r>
            <a:r>
              <a:rPr lang="fr-FR" b="0" dirty="0"/>
              <a:t> the 	</a:t>
            </a:r>
            <a:r>
              <a:rPr lang="fr-FR" b="0" dirty="0" err="1"/>
              <a:t>visualization</a:t>
            </a:r>
            <a:r>
              <a:rPr lang="fr-FR" b="0" dirty="0"/>
              <a:t> </a:t>
            </a:r>
            <a:br>
              <a:rPr lang="fr-FR" b="0" dirty="0"/>
            </a:br>
            <a:r>
              <a:rPr lang="fr-FR" b="0" dirty="0"/>
              <a:t>	-(or </a:t>
            </a:r>
            <a:r>
              <a:rPr lang="fr-FR" b="0" dirty="0" err="1"/>
              <a:t>just</a:t>
            </a:r>
            <a:r>
              <a:rPr lang="fr-FR" b="0" dirty="0"/>
              <a:t> </a:t>
            </a:r>
            <a:r>
              <a:rPr lang="fr-FR" b="0" dirty="0" err="1"/>
              <a:t>crop&amp;save</a:t>
            </a:r>
            <a:r>
              <a:rPr lang="fr-FR" b="0" dirty="0"/>
              <a:t> </a:t>
            </a:r>
            <a:r>
              <a:rPr lang="fr-FR" b="0" dirty="0" err="1"/>
              <a:t>it</a:t>
            </a:r>
            <a:r>
              <a:rPr lang="fr-FR" b="0" dirty="0"/>
              <a:t>)</a:t>
            </a:r>
            <a:br>
              <a:rPr lang="fr-FR" b="0" dirty="0"/>
            </a:br>
            <a:r>
              <a:rPr lang="fr-FR" b="0" dirty="0"/>
              <a:t>	-import the image in the 	</a:t>
            </a:r>
            <a:r>
              <a:rPr lang="fr-FR" b="0" dirty="0" err="1"/>
              <a:t>infographic</a:t>
            </a:r>
            <a:endParaRPr lang="fr-FR" b="0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84368" y="260648"/>
            <a:ext cx="890371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884368" y="2438019"/>
            <a:ext cx="906586" cy="6480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4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a </a:t>
            </a:r>
            <a:r>
              <a:rPr lang="fr-FR" dirty="0" err="1"/>
              <a:t>map</a:t>
            </a:r>
            <a:r>
              <a:rPr lang="fr-FR" dirty="0"/>
              <a:t> on the </a:t>
            </a:r>
            <a:r>
              <a:rPr lang="fr-FR" dirty="0" err="1"/>
              <a:t>Infographic</a:t>
            </a:r>
            <a:r>
              <a:rPr lang="fr-FR" dirty="0"/>
              <a:t> – </a:t>
            </a:r>
            <a:r>
              <a:rPr lang="fr-FR" dirty="0" err="1"/>
              <a:t>remember</a:t>
            </a:r>
            <a:r>
              <a:rPr lang="fr-FR" dirty="0"/>
              <a:t> Tableau? ;) – part II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560" y="1593201"/>
            <a:ext cx="917016" cy="43529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52375" y="1593201"/>
            <a:ext cx="6634425" cy="413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11560" y="3774700"/>
            <a:ext cx="917016" cy="6480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34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8E1894-3E51-4557-8147-137ABC4AD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836712"/>
            <a:ext cx="2952328" cy="5503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Facts&amp;Figures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547664" y="5157192"/>
            <a:ext cx="1152128" cy="11826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E7578-6758-425A-895C-AA25F0E4EFFE}"/>
              </a:ext>
            </a:extLst>
          </p:cNvPr>
          <p:cNvSpPr/>
          <p:nvPr/>
        </p:nvSpPr>
        <p:spPr bwMode="auto">
          <a:xfrm>
            <a:off x="1038300" y="2385506"/>
            <a:ext cx="437356" cy="39542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03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05E8D-9626-41E7-BED3-F6F497D0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97291"/>
            <a:ext cx="5062824" cy="4578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66318"/>
            <a:ext cx="9108504" cy="1143000"/>
          </a:xfrm>
        </p:spPr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embed</a:t>
            </a:r>
            <a:r>
              <a:rPr lang="fr-FR" dirty="0"/>
              <a:t> a </a:t>
            </a:r>
            <a:r>
              <a:rPr lang="fr-FR" dirty="0" err="1"/>
              <a:t>video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hlinkClick r:id="rId3"/>
            </a:endParaRPr>
          </a:p>
          <a:p>
            <a:endParaRPr lang="fr-FR" dirty="0">
              <a:hlinkClick r:id="rId3"/>
            </a:endParaRPr>
          </a:p>
          <a:p>
            <a:endParaRPr lang="fr-FR" dirty="0">
              <a:hlinkClick r:id="rId3"/>
            </a:endParaRPr>
          </a:p>
          <a:p>
            <a:endParaRPr lang="fr-FR" dirty="0">
              <a:hlinkClick r:id="rId3"/>
            </a:endParaRPr>
          </a:p>
          <a:p>
            <a:endParaRPr lang="fr-FR" dirty="0">
              <a:hlinkClick r:id="rId3"/>
            </a:endParaRPr>
          </a:p>
          <a:p>
            <a:endParaRPr lang="fr-FR" dirty="0">
              <a:hlinkClick r:id="rId3"/>
            </a:endParaRPr>
          </a:p>
          <a:p>
            <a:endParaRPr lang="fr-FR" dirty="0">
              <a:hlinkClick r:id="rId3"/>
            </a:endParaRPr>
          </a:p>
          <a:p>
            <a:endParaRPr lang="fr-FR" dirty="0">
              <a:hlinkClick r:id="rId3"/>
            </a:endParaRPr>
          </a:p>
          <a:p>
            <a:endParaRPr lang="fr-FR" dirty="0">
              <a:hlinkClick r:id="rId3"/>
            </a:endParaRPr>
          </a:p>
          <a:p>
            <a:endParaRPr lang="fr-FR" dirty="0">
              <a:hlinkClick r:id="rId3"/>
            </a:endParaRPr>
          </a:p>
          <a:p>
            <a:r>
              <a:rPr lang="fr-FR" dirty="0">
                <a:hlinkClick r:id="rId3"/>
              </a:rPr>
              <a:t>https://www.youtube.com/watch?v=ZDXuGQRpvs4</a:t>
            </a:r>
            <a:r>
              <a:rPr lang="fr-FR" dirty="0"/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436096" y="2924944"/>
            <a:ext cx="1224136" cy="10801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95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35124"/>
            <a:ext cx="8229600" cy="706090"/>
          </a:xfrm>
        </p:spPr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Infographic</a:t>
            </a:r>
            <a:r>
              <a:rPr lang="fr-FR" dirty="0"/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805264"/>
            <a:ext cx="8928992" cy="648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dirty="0"/>
              <a:t>A drone </a:t>
            </a:r>
            <a:r>
              <a:rPr lang="fr-FR" dirty="0" err="1"/>
              <a:t>example</a:t>
            </a:r>
            <a:r>
              <a:rPr lang="fr-FR" dirty="0"/>
              <a:t>: </a:t>
            </a:r>
          </a:p>
          <a:p>
            <a:r>
              <a:rPr lang="fr-FR" dirty="0">
                <a:hlinkClick r:id="rId2"/>
              </a:rPr>
              <a:t>https://infogr.am/1e56252f-7463-4ff2-93bf-37955f73f9b3</a:t>
            </a:r>
            <a:r>
              <a:rPr lang="fr-F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88F1A-3282-4DDE-9E15-CDF11B87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54943"/>
            <a:ext cx="8496944" cy="43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71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5C5F-ECC0-46EA-9453-96817DC2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Share by </a:t>
            </a:r>
            <a:r>
              <a:rPr lang="fr-FR" dirty="0" err="1"/>
              <a:t>link</a:t>
            </a:r>
            <a:r>
              <a:rPr lang="fr-FR" dirty="0"/>
              <a:t>, social media or </a:t>
            </a:r>
            <a:r>
              <a:rPr lang="fr-FR" dirty="0" err="1"/>
              <a:t>embed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website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12EE75-019A-40AB-B379-5BCF10298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484784"/>
            <a:ext cx="5328592" cy="528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5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59832" y="1052736"/>
            <a:ext cx="5486400" cy="2592288"/>
          </a:xfrm>
        </p:spPr>
        <p:txBody>
          <a:bodyPr/>
          <a:lstStyle/>
          <a:p>
            <a:r>
              <a:rPr lang="fr-FR" dirty="0"/>
              <a:t>Just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practicing</a:t>
            </a:r>
            <a:r>
              <a:rPr lang="fr-FR" dirty="0"/>
              <a:t>! </a:t>
            </a:r>
            <a:br>
              <a:rPr lang="fr-FR" dirty="0"/>
            </a:br>
            <a:r>
              <a:rPr lang="fr-FR" dirty="0"/>
              <a:t>Questions? </a:t>
            </a:r>
            <a:r>
              <a:rPr lang="fr-FR" dirty="0" err="1"/>
              <a:t>Comments</a:t>
            </a:r>
            <a:r>
              <a:rPr lang="fr-FR" dirty="0"/>
              <a:t>?</a:t>
            </a:r>
            <a:br>
              <a:rPr lang="fr-FR" dirty="0"/>
            </a:br>
            <a:br>
              <a:rPr lang="fr-FR" dirty="0"/>
            </a:br>
            <a:r>
              <a:rPr lang="fr-FR" dirty="0">
                <a:hlinkClick r:id="rId2"/>
              </a:rPr>
              <a:t>Irene.Kitsara@wipo.int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99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IPO Example</a:t>
            </a:r>
            <a:endParaRPr lang="fr-CH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6048672" cy="541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739" y="188640"/>
            <a:ext cx="27014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495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9036496" cy="936104"/>
          </a:xfrm>
        </p:spPr>
        <p:txBody>
          <a:bodyPr/>
          <a:lstStyle/>
          <a:p>
            <a:r>
              <a:rPr lang="es-ES" sz="2700" dirty="0"/>
              <a:t>“</a:t>
            </a:r>
            <a:r>
              <a:rPr lang="es-ES" sz="2700" dirty="0" err="1"/>
              <a:t>Technology</a:t>
            </a:r>
            <a:r>
              <a:rPr lang="es-ES" sz="2700" dirty="0"/>
              <a:t> Radar” (INPI </a:t>
            </a:r>
            <a:r>
              <a:rPr lang="es-ES" sz="2700" dirty="0" err="1"/>
              <a:t>Brazil</a:t>
            </a:r>
            <a:r>
              <a:rPr lang="es-ES" sz="2700" dirty="0"/>
              <a:t>) – </a:t>
            </a:r>
            <a:r>
              <a:rPr lang="es-ES" sz="2700" dirty="0" err="1"/>
              <a:t>Infographic</a:t>
            </a:r>
            <a:r>
              <a:rPr lang="es-ES" sz="2700" dirty="0"/>
              <a:t> </a:t>
            </a:r>
            <a:r>
              <a:rPr lang="es-ES" sz="2700" dirty="0" err="1"/>
              <a:t>Element</a:t>
            </a:r>
            <a:endParaRPr lang="es-ES" sz="2700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483545"/>
            <a:ext cx="3754760" cy="511380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F62038-7834-4D60-9BA3-9DBBEB5C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51" y="1483545"/>
            <a:ext cx="3864803" cy="5113807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37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85" y="63262"/>
            <a:ext cx="8229600" cy="1143000"/>
          </a:xfrm>
        </p:spPr>
        <p:txBody>
          <a:bodyPr/>
          <a:lstStyle/>
          <a:p>
            <a:r>
              <a:rPr lang="en-US" dirty="0"/>
              <a:t>Software for creating Infographics 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Info</a:t>
            </a:r>
            <a:endParaRPr lang="fr-CH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67" y="1196752"/>
            <a:ext cx="4725796" cy="27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01" y="1196752"/>
            <a:ext cx="3625874" cy="278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67" y="4072632"/>
            <a:ext cx="4725796" cy="2497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501" y="4072632"/>
            <a:ext cx="3625874" cy="24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32CB-A240-43F0-B97C-A3958021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Infographic</a:t>
            </a:r>
            <a:r>
              <a:rPr lang="fr-FR" dirty="0"/>
              <a:t> or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Infographic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reports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66D8D-46F8-4EEC-A791-03BFFE665E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560" y="1507049"/>
            <a:ext cx="3488250" cy="4442231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5A02FE-5B60-4113-AEE1-56B9E502FA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27983" y="1417638"/>
            <a:ext cx="4714631" cy="2875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E1240-C407-402F-A6AF-BA887E0E20AF}"/>
              </a:ext>
            </a:extLst>
          </p:cNvPr>
          <p:cNvSpPr txBox="1"/>
          <p:nvPr/>
        </p:nvSpPr>
        <p:spPr>
          <a:xfrm>
            <a:off x="534380" y="6126163"/>
            <a:ext cx="3642610" cy="3991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dirty="0">
                <a:hlinkClick r:id="rId4"/>
              </a:rPr>
              <a:t>www.wipo.int/tisc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an </a:t>
            </a:r>
            <a:r>
              <a:rPr lang="fr-FR" dirty="0" err="1"/>
              <a:t>infographic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infogr.am</a:t>
            </a:r>
          </a:p>
        </p:txBody>
      </p:sp>
    </p:spTree>
    <p:extLst>
      <p:ext uri="{BB962C8B-B14F-4D97-AF65-F5344CB8AC3E}">
        <p14:creationId xmlns:p14="http://schemas.microsoft.com/office/powerpoint/2010/main" val="882915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fr-FR" dirty="0"/>
              <a:t>1st </a:t>
            </a:r>
            <a:r>
              <a:rPr lang="fr-FR" dirty="0" err="1"/>
              <a:t>step</a:t>
            </a:r>
            <a:r>
              <a:rPr lang="fr-FR" dirty="0"/>
              <a:t>: </a:t>
            </a:r>
            <a:r>
              <a:rPr lang="fr-FR" dirty="0" err="1"/>
              <a:t>Create</a:t>
            </a:r>
            <a:r>
              <a:rPr lang="fr-FR" dirty="0"/>
              <a:t> a free </a:t>
            </a:r>
            <a:r>
              <a:rPr lang="fr-FR" dirty="0" err="1"/>
              <a:t>account</a:t>
            </a:r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EC8676-5431-471D-83ED-6AB93BF7A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252537"/>
            <a:ext cx="6562871" cy="4352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4B0AB-3AA5-4B0B-9B55-8F80EF8F25EB}"/>
              </a:ext>
            </a:extLst>
          </p:cNvPr>
          <p:cNvSpPr txBox="1"/>
          <p:nvPr/>
        </p:nvSpPr>
        <p:spPr>
          <a:xfrm>
            <a:off x="2843808" y="5668962"/>
            <a:ext cx="2736304" cy="4963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dirty="0">
                <a:hlinkClick r:id="rId3"/>
              </a:rPr>
              <a:t>https://i</a:t>
            </a:r>
            <a:r>
              <a:rPr lang="en-US" sz="2400" kern="1200" dirty="0">
                <a:solidFill>
                  <a:schemeClr val="tx1"/>
                </a:solidFill>
                <a:hlinkClick r:id="rId3"/>
              </a:rPr>
              <a:t>nfogr.am</a:t>
            </a:r>
            <a:r>
              <a:rPr lang="en-US" sz="2400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819164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">
  <a:themeElements>
    <a:clrScheme name="template_englis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englis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  <a:ln>
          <a:solidFill>
            <a:schemeClr val="tx1"/>
          </a:solidFill>
        </a:ln>
      </a:spPr>
      <a:bodyPr wrap="square" rtlCol="0">
        <a:noAutofit/>
      </a:bodyPr>
      <a:lstStyle>
        <a:defPPr>
          <a:defRPr dirty="0"/>
        </a:defPPr>
      </a:lstStyle>
    </a:txDef>
  </a:objectDefaults>
  <a:extraClrSchemeLst>
    <a:extraClrScheme>
      <a:clrScheme name="template_englis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englis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englis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template_english</Template>
  <TotalTime>4411</TotalTime>
  <Words>426</Words>
  <Application>Microsoft Office PowerPoint</Application>
  <PresentationFormat>On-screen Show (4:3)</PresentationFormat>
  <Paragraphs>81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Arial Black</vt:lpstr>
      <vt:lpstr>ヒラギノ角ゴ Pro W3</vt:lpstr>
      <vt:lpstr>English</vt:lpstr>
      <vt:lpstr>PowerPoint Presentation</vt:lpstr>
      <vt:lpstr>Sharing your Patent Landscape Report</vt:lpstr>
      <vt:lpstr>Infographics</vt:lpstr>
      <vt:lpstr>UK IPO Example</vt:lpstr>
      <vt:lpstr>“Technology Radar” (INPI Brazil) – Infographic Element</vt:lpstr>
      <vt:lpstr>Software for creating Infographics </vt:lpstr>
      <vt:lpstr>Creating Infographic or using Infographic elements in your reports</vt:lpstr>
      <vt:lpstr>Creating an infographic with infogr.am</vt:lpstr>
      <vt:lpstr>1st step: Create a free account</vt:lpstr>
      <vt:lpstr>https://Infogr.am – </vt:lpstr>
      <vt:lpstr>When you are logged in….</vt:lpstr>
      <vt:lpstr>Choose one of the free themes</vt:lpstr>
      <vt:lpstr>Let’s replace the example data with ours..</vt:lpstr>
      <vt:lpstr>Add a graph</vt:lpstr>
      <vt:lpstr>What kind of chart?</vt:lpstr>
      <vt:lpstr>Let’s edit </vt:lpstr>
      <vt:lpstr>Edit data….or upload</vt:lpstr>
      <vt:lpstr>Let’s upload our data</vt:lpstr>
      <vt:lpstr>Let’s add a bar chart on </vt:lpstr>
      <vt:lpstr>Bar chart - Priority countries</vt:lpstr>
      <vt:lpstr>Let’s add the top applicants </vt:lpstr>
      <vt:lpstr>What does Witricity’s website tell us?</vt:lpstr>
      <vt:lpstr>Add a title…and a picture</vt:lpstr>
      <vt:lpstr>Select and position your picture on the infographic</vt:lpstr>
      <vt:lpstr>Which are the key concepts used in the drones dataset? – wordclouds and treemaps</vt:lpstr>
      <vt:lpstr>Treemaps and wordclouds</vt:lpstr>
      <vt:lpstr>PowerPoint Presentation</vt:lpstr>
      <vt:lpstr>Let’s add a link to the dataset – remember Lens?</vt:lpstr>
      <vt:lpstr>Add a link on Instagr.am</vt:lpstr>
      <vt:lpstr>Adding a visualization on technology areas on the Infographic – remember Tableau? ;) – part I</vt:lpstr>
      <vt:lpstr>Now:   - download the  visualization   -(or just crop&amp;save it)  -import the image in the  infographic</vt:lpstr>
      <vt:lpstr>Adding a map on the Infographic – remember Tableau? ;) – part II</vt:lpstr>
      <vt:lpstr>Adding Facts&amp;Figures</vt:lpstr>
      <vt:lpstr>Let’s embed a video</vt:lpstr>
      <vt:lpstr>Now share your Infographic!</vt:lpstr>
      <vt:lpstr>Share by link, social media or embed it on your website</vt:lpstr>
      <vt:lpstr>Just keep practicing!  Questions? Comments?  Irene.Kitsara@wipo.int </vt:lpstr>
    </vt:vector>
  </TitlesOfParts>
  <Company>World Intellectual Property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KITSARA Irene</dc:creator>
  <cp:lastModifiedBy>Irene Kitsara</cp:lastModifiedBy>
  <cp:revision>113</cp:revision>
  <dcterms:created xsi:type="dcterms:W3CDTF">2015-08-20T08:19:12Z</dcterms:created>
  <dcterms:modified xsi:type="dcterms:W3CDTF">2017-11-17T01:11:37Z</dcterms:modified>
</cp:coreProperties>
</file>